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6.xml" ContentType="application/vnd.openxmlformats-officedocument.presentationml.tags+xml"/>
  <Override PartName="/ppt/tags/tag19.xml" ContentType="application/vnd.openxmlformats-officedocument.presentationml.tags+xml"/>
  <Override PartName="/ppt/tags/tag10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8.xml" ContentType="application/vnd.openxmlformats-officedocument.presentationml.tags+xml"/>
  <Override PartName="/ppt/tags/tag1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0" r:id="rId1"/>
  </p:sldMasterIdLst>
  <p:notesMasterIdLst>
    <p:notesMasterId r:id="rId14"/>
  </p:notesMasterIdLst>
  <p:handoutMasterIdLst>
    <p:handoutMasterId r:id="rId15"/>
  </p:handoutMasterIdLst>
  <p:sldIdLst>
    <p:sldId id="539" r:id="rId2"/>
    <p:sldId id="538" r:id="rId3"/>
    <p:sldId id="566" r:id="rId4"/>
    <p:sldId id="576" r:id="rId5"/>
    <p:sldId id="578" r:id="rId6"/>
    <p:sldId id="575" r:id="rId7"/>
    <p:sldId id="605" r:id="rId8"/>
    <p:sldId id="607" r:id="rId9"/>
    <p:sldId id="609" r:id="rId10"/>
    <p:sldId id="611" r:id="rId11"/>
    <p:sldId id="613" r:id="rId12"/>
    <p:sldId id="563" r:id="rId13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16F"/>
    <a:srgbClr val="002060"/>
    <a:srgbClr val="C1E0FF"/>
    <a:srgbClr val="0056AC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 autoAdjust="0"/>
    <p:restoredTop sz="95933" autoAdjust="0"/>
  </p:normalViewPr>
  <p:slideViewPr>
    <p:cSldViewPr snapToGrid="0">
      <p:cViewPr varScale="1">
        <p:scale>
          <a:sx n="50" d="100"/>
          <a:sy n="50" d="100"/>
        </p:scale>
        <p:origin x="634" y="29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04" y="13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BC982F-AA4E-4E17-9BE3-FCD2E928B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00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Drug Recognition Expert 7-Day School</a:t>
            </a:r>
          </a:p>
          <a:p>
            <a:pPr algn="ctr">
              <a:defRPr/>
            </a:pPr>
            <a:r>
              <a:rPr lang="en-US" dirty="0"/>
              <a:t>Introduction and Overview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Session 1</a:t>
            </a:r>
          </a:p>
          <a:p>
            <a:pPr>
              <a:defRPr/>
            </a:pPr>
            <a:r>
              <a:rPr lang="en-US" dirty="0"/>
              <a:t>Page </a:t>
            </a:r>
            <a:fld id="{5A44A6A0-AF83-4D8A-9E0F-871DE4311F4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40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0" y="9160489"/>
            <a:ext cx="1755648" cy="377752"/>
          </a:xfrm>
          <a:prstGeom prst="rect">
            <a:avLst/>
          </a:prstGeom>
        </p:spPr>
        <p:txBody>
          <a:bodyPr vert="horz" lIns="95747" tIns="47873" rIns="95747" bIns="47873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Revised:</a:t>
            </a:r>
          </a:p>
          <a:p>
            <a:pPr algn="l"/>
            <a:r>
              <a:rPr lang="en-US" dirty="0"/>
              <a:t>02/2018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11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583097" y="4561228"/>
            <a:ext cx="6185452" cy="43185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>
              <a:latin typeface="+mn-lt"/>
            </a:endParaRPr>
          </a:p>
          <a:p>
            <a:endParaRPr lang="en-US" alt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1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10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46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0936" y="3116454"/>
            <a:ext cx="647411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11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2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5844" name="Notes Placeholder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12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  <a:ln/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2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3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4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5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6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7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2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8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3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DRE Reference Sources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13</a:t>
            </a:r>
          </a:p>
          <a:p>
            <a:pPr>
              <a:defRPr/>
            </a:pPr>
            <a:r>
              <a:rPr lang="en-US"/>
              <a:t>Page </a:t>
            </a:r>
            <a:fld id="{45E837F0-2E68-4845-BDA6-A2D37B74D00B}" type="slidenum">
              <a:rPr lang="en-US" smtClean="0"/>
              <a:pPr>
                <a:defRPr/>
              </a:pPr>
              <a:t>9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1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23" y="5505018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" y="5729128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53" y="5913755"/>
            <a:ext cx="1658382" cy="39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AB4B-8C3C-40B1-B2E1-8B326641C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9432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17" y="5416873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1" y="5640983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7" y="5825610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7533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434" y="2062570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0794" y="4056826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665" y="9210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3" y="5292076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17" y="5516186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3" y="5700813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7012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1-</a:t>
            </a:r>
            <a:fld id="{1A9123A3-0271-4B8A-88D5-27E5ED042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5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1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5C12D4F4-8E4C-42F9-932B-9E81ADC6F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967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076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10000" cy="266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810000" cy="266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63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sz="2600" b="0"/>
            </a:lvl1pPr>
            <a:lvl2pPr>
              <a:defRPr sz="2400" b="0"/>
            </a:lvl2pPr>
            <a:lvl3pPr>
              <a:defRPr sz="2200" b="0"/>
            </a:lvl3pPr>
            <a:lvl4pPr>
              <a:defRPr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16-</a:t>
            </a:r>
            <a:fld id="{48490D8A-E447-4798-A1E7-B7F7E94DB0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22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1" y="28991"/>
            <a:ext cx="7263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13: DRE Reference Sources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 userDrawn="1"/>
        </p:nvSpPr>
        <p:spPr>
          <a:xfrm>
            <a:off x="0" y="6515325"/>
            <a:ext cx="170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DRE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53274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7" r:id="rId6"/>
    <p:sldLayoutId id="2147484358" r:id="rId7"/>
    <p:sldLayoutId id="2147484360" r:id="rId8"/>
    <p:sldLayoutId id="2147484361" r:id="rId9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hyperlink" Target="https://www.pexels.com/photo/android-smartphone-technology-mobile-phone-15092/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5655" y="1819646"/>
            <a:ext cx="2518640" cy="25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042279" y="2123894"/>
            <a:ext cx="3433397" cy="854075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dirty="0"/>
              <a:t>Session 13 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4042229" y="3105726"/>
            <a:ext cx="5072611" cy="83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+mn-cs"/>
              </a:rPr>
              <a:t>DRE Reference Sources</a:t>
            </a:r>
          </a:p>
        </p:txBody>
      </p:sp>
      <p:pic>
        <p:nvPicPr>
          <p:cNvPr id="7" name="Picture 6" descr="Drug Performance Fact Shee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1" y="3227768"/>
            <a:ext cx="1673225" cy="21764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26" name="Picture 8" descr="2013 PD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2" y="945987"/>
            <a:ext cx="2027082" cy="202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CDD618-2F02-4B5D-82D8-1A7B6B085D4B}"/>
              </a:ext>
            </a:extLst>
          </p:cNvPr>
          <p:cNvGrpSpPr/>
          <p:nvPr/>
        </p:nvGrpSpPr>
        <p:grpSpPr>
          <a:xfrm>
            <a:off x="2461085" y="5380755"/>
            <a:ext cx="4221830" cy="1066909"/>
            <a:chOff x="4826437" y="5380755"/>
            <a:chExt cx="4221830" cy="106690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AA56A706-4019-41C5-92AC-AD3D6FE53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212" y="5380755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71A9D1-072D-4823-9942-A2EDE6312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624" y="5534582"/>
              <a:ext cx="1136643" cy="75925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068B95F-19B3-4448-80F7-25284D1A6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437" y="5685609"/>
              <a:ext cx="1143390" cy="4572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 descr="White marb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50756"/>
              </p:ext>
            </p:extLst>
          </p:nvPr>
        </p:nvGraphicFramePr>
        <p:xfrm>
          <a:off x="1707074" y="1280160"/>
          <a:ext cx="5729852" cy="429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Photo Editor Photo" r:id="rId5" imgW="6095238" imgH="4571429" progId="MSPhotoEd.3">
                  <p:embed/>
                </p:oleObj>
              </mc:Choice>
              <mc:Fallback>
                <p:oleObj name="Photo Editor Photo" r:id="rId5" imgW="6095238" imgH="4571429" progId="MSPhotoEd.3">
                  <p:embed/>
                  <p:pic>
                    <p:nvPicPr>
                      <p:cNvPr id="5" name="Object 7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074" y="1280160"/>
                        <a:ext cx="5729852" cy="429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07074" y="695385"/>
            <a:ext cx="5729851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+mj-lt"/>
              </a:rPr>
              <a:t>Identify this pill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6725" y="5673126"/>
            <a:ext cx="8210549" cy="711548"/>
          </a:xfrm>
        </p:spPr>
        <p:txBody>
          <a:bodyPr/>
          <a:lstStyle/>
          <a:p>
            <a:r>
              <a:rPr lang="en-US" b="0" dirty="0">
                <a:solidFill>
                  <a:schemeClr val="accent3"/>
                </a:solidFill>
              </a:rPr>
              <a:t>Venlafaxine HCL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4" y="6479961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spc="3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13-</a:t>
            </a:r>
            <a:fld id="{D52C3771-BFC0-44CB-87DA-7111415FB153}" type="slidenum">
              <a:rPr lang="en-US" sz="1400" b="0" spc="3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pPr>
                <a:defRPr/>
              </a:pPr>
              <a:t>10</a:t>
            </a:fld>
            <a:endParaRPr lang="en-US" sz="1400" b="0" spc="30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502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31" descr="White marb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79242"/>
              </p:ext>
            </p:extLst>
          </p:nvPr>
        </p:nvGraphicFramePr>
        <p:xfrm>
          <a:off x="1707267" y="1078590"/>
          <a:ext cx="5729465" cy="429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Photo Editor Photo" r:id="rId5" imgW="6095238" imgH="4571429" progId="MSPhotoEd.3">
                  <p:embed/>
                </p:oleObj>
              </mc:Choice>
              <mc:Fallback>
                <p:oleObj name="Photo Editor Photo" r:id="rId5" imgW="6095238" imgH="4571429" progId="MSPhotoEd.3">
                  <p:embed/>
                  <p:pic>
                    <p:nvPicPr>
                      <p:cNvPr id="5" name="Object 1031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267" y="1078590"/>
                        <a:ext cx="5729465" cy="429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1707268" y="497049"/>
            <a:ext cx="5729464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+mj-lt"/>
              </a:rPr>
              <a:t>Identify this pill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6724" y="5376156"/>
            <a:ext cx="8210549" cy="1117482"/>
          </a:xfrm>
        </p:spPr>
        <p:txBody>
          <a:bodyPr/>
          <a:lstStyle/>
          <a:p>
            <a:r>
              <a:rPr lang="en-US" sz="3200" b="0" dirty="0">
                <a:solidFill>
                  <a:schemeClr val="accent3"/>
                </a:solidFill>
              </a:rPr>
              <a:t>Oxycodone HCL 5mg/Acetaminophen 325mg (</a:t>
            </a:r>
            <a:r>
              <a:rPr lang="en-US" sz="3200" b="0" dirty="0" err="1">
                <a:solidFill>
                  <a:schemeClr val="accent3"/>
                </a:solidFill>
              </a:rPr>
              <a:t>Roxicet</a:t>
            </a:r>
            <a:r>
              <a:rPr lang="en-US" sz="3200" b="0" dirty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4" y="6479961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spc="3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13-</a:t>
            </a:r>
            <a:fld id="{D52C3771-BFC0-44CB-87DA-7111415FB153}" type="slidenum">
              <a:rPr lang="en-US" sz="1400" b="0" spc="3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pPr>
                <a:defRPr/>
              </a:pPr>
              <a:t>11</a:t>
            </a:fld>
            <a:endParaRPr lang="en-US" sz="1400" b="0" spc="30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293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0741"/>
            <a:ext cx="9144000" cy="6149220"/>
          </a:xfrm>
        </p:spPr>
        <p:txBody>
          <a:bodyPr anchor="ctr"/>
          <a:lstStyle/>
          <a:p>
            <a:r>
              <a:rPr lang="en-US" altLang="en-US" sz="5400" dirty="0">
                <a:solidFill>
                  <a:srgbClr val="002060"/>
                </a:solidFill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4" y="6479961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spc="3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13-</a:t>
            </a:r>
            <a:fld id="{D52C3771-BFC0-44CB-87DA-7111415FB153}" type="slidenum">
              <a:rPr lang="en-US" sz="1400" b="0" spc="3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pPr>
                <a:defRPr/>
              </a:pPr>
              <a:t>12</a:t>
            </a:fld>
            <a:endParaRPr lang="en-US" sz="1400" b="0" spc="30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61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3088" lvl="1" indent="-346075">
              <a:lnSpc>
                <a:spcPct val="150000"/>
              </a:lnSpc>
            </a:pPr>
            <a:r>
              <a:rPr lang="en-US" altLang="en-US" dirty="0"/>
              <a:t>Discuss print resources available to assist DREs </a:t>
            </a:r>
          </a:p>
          <a:p>
            <a:pPr marL="573088" lvl="1" indent="-346075">
              <a:lnSpc>
                <a:spcPct val="150000"/>
              </a:lnSpc>
            </a:pPr>
            <a:r>
              <a:rPr lang="en-US" altLang="en-US" dirty="0"/>
              <a:t>Learn about other resources available to assist DREs 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13-</a:t>
            </a:r>
            <a:fld id="{D52C3771-BFC0-44CB-87DA-7111415FB153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9728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Suggested Criteria for Identifying a Reference Source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4399280"/>
          </a:xfrm>
        </p:spPr>
        <p:txBody>
          <a:bodyPr/>
          <a:lstStyle/>
          <a:p>
            <a:pPr marL="569913" lvl="1" indent="-342900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Less than five years old (by copyright date)</a:t>
            </a:r>
          </a:p>
          <a:p>
            <a:pPr marL="569913" lvl="1" indent="-342900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Readily available in print or online</a:t>
            </a:r>
          </a:p>
          <a:p>
            <a:pPr marL="569913" lvl="1" indent="-342900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Periodically updated</a:t>
            </a:r>
          </a:p>
          <a:p>
            <a:pPr marL="569913" lvl="1" indent="-342900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Utilized by practitioners</a:t>
            </a:r>
          </a:p>
          <a:p>
            <a:pPr marL="569913" lvl="1" indent="-342900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/>
              <a:t>At a minimum, contain information on a particular drug’s name, forms, actions, and side effects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13-</a:t>
            </a:r>
            <a:fld id="{D52C3771-BFC0-44CB-87DA-7111415FB153}" type="slidenum">
              <a:rPr lang="en-US" sz="1400" b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pPr>
                <a:defRPr/>
              </a:pPr>
              <a:t>3</a:t>
            </a:fld>
            <a:endParaRPr lang="en-US" sz="1400" b="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186738" cy="654050"/>
          </a:xfrm>
        </p:spPr>
        <p:txBody>
          <a:bodyPr/>
          <a:lstStyle/>
          <a:p>
            <a:r>
              <a:rPr lang="en-US" altLang="en-US" dirty="0"/>
              <a:t>Written Sources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32456-82AE-4442-9F8C-864EB89BE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2118" y="2890111"/>
            <a:ext cx="3219210" cy="32876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23" y="1446861"/>
            <a:ext cx="2605628" cy="3964277"/>
          </a:xfrm>
          <a:prstGeom prst="rect">
            <a:avLst/>
          </a:prstGeom>
        </p:spPr>
      </p:pic>
      <p:pic>
        <p:nvPicPr>
          <p:cNvPr id="4" name="Picture 3" descr="A picture containing sitting, food, bus&#10;&#10;Description automatically generated">
            <a:extLst>
              <a:ext uri="{FF2B5EF4-FFF2-40B4-BE49-F238E27FC236}">
                <a16:creationId xmlns:a16="http://schemas.microsoft.com/office/drawing/2014/main" id="{739BE29F-1276-4342-990E-5A2DF674A1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0" y="1705420"/>
            <a:ext cx="2381250" cy="381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4" y="6479961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spc="3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13-</a:t>
            </a:r>
            <a:fld id="{D52C3771-BFC0-44CB-87DA-7111415FB153}" type="slidenum">
              <a:rPr lang="en-US" sz="1400" b="0" spc="3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pPr>
                <a:defRPr/>
              </a:pPr>
              <a:t>4</a:t>
            </a:fld>
            <a:endParaRPr lang="en-US" sz="1400" b="0" spc="30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19112" y="502474"/>
            <a:ext cx="8142711" cy="735776"/>
          </a:xfrm>
        </p:spPr>
        <p:txBody>
          <a:bodyPr/>
          <a:lstStyle/>
          <a:p>
            <a:r>
              <a:rPr lang="en-US" altLang="en-US" dirty="0"/>
              <a:t>Electronic Sources </a:t>
            </a:r>
          </a:p>
        </p:txBody>
      </p:sp>
      <p:pic>
        <p:nvPicPr>
          <p:cNvPr id="3" name="Picture 2" descr="A hand holding a video game remote control&#10;&#10;Description automatically generated">
            <a:extLst>
              <a:ext uri="{FF2B5EF4-FFF2-40B4-BE49-F238E27FC236}">
                <a16:creationId xmlns:a16="http://schemas.microsoft.com/office/drawing/2014/main" id="{E55816B1-AF7F-4493-BEB7-B9F4D7D16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33436" y="1514764"/>
            <a:ext cx="6677128" cy="44514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4" y="6479961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spc="3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13-</a:t>
            </a:r>
            <a:fld id="{D52C3771-BFC0-44CB-87DA-7111415FB153}" type="slidenum">
              <a:rPr lang="en-US" sz="1400" b="0" spc="3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pPr>
                <a:defRPr/>
              </a:pPr>
              <a:t>5</a:t>
            </a:fld>
            <a:endParaRPr lang="en-US" sz="1400" b="0" spc="30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53625" y="565323"/>
            <a:ext cx="8026400" cy="673100"/>
          </a:xfrm>
        </p:spPr>
        <p:txBody>
          <a:bodyPr/>
          <a:lstStyle/>
          <a:p>
            <a:r>
              <a:rPr lang="en-US" altLang="en-US" dirty="0"/>
              <a:t>Other Information Sources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92944-B8D4-4425-A128-6B3E66E37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25" y="1782871"/>
            <a:ext cx="3397159" cy="135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150784-7A47-4022-8246-ADE2CE087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9031" y="1280699"/>
            <a:ext cx="2148301" cy="2148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C0A51-77EE-40E0-BC53-7BFD3ACBD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616" y="3285955"/>
            <a:ext cx="2522417" cy="30067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4" y="6479961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spc="3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13-</a:t>
            </a:r>
            <a:fld id="{D52C3771-BFC0-44CB-87DA-7111415FB153}" type="slidenum">
              <a:rPr lang="en-US" sz="1400" b="0" spc="3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pPr>
                <a:defRPr/>
              </a:pPr>
              <a:t>6</a:t>
            </a:fld>
            <a:endParaRPr lang="en-US" sz="1400" b="0" spc="30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9281" y="5669435"/>
            <a:ext cx="8210549" cy="654398"/>
          </a:xfrm>
        </p:spPr>
        <p:txBody>
          <a:bodyPr/>
          <a:lstStyle/>
          <a:p>
            <a:r>
              <a:rPr lang="en-US" b="0" dirty="0">
                <a:solidFill>
                  <a:schemeClr val="accent3"/>
                </a:solidFill>
              </a:rPr>
              <a:t>Alprazolam 2mg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26" y="1225190"/>
            <a:ext cx="5321858" cy="4288117"/>
          </a:xfrm>
          <a:prstGeom prst="rect">
            <a:avLst/>
          </a:prstGeom>
        </p:spPr>
      </p:pic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2023626" y="640415"/>
            <a:ext cx="5321858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+mj-lt"/>
              </a:rPr>
              <a:t>Identify this pill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4" y="6479961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spc="3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13-</a:t>
            </a:r>
            <a:fld id="{D52C3771-BFC0-44CB-87DA-7111415FB153}" type="slidenum">
              <a:rPr lang="en-US" sz="1400" b="0" spc="3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pPr>
                <a:defRPr/>
              </a:pPr>
              <a:t>7</a:t>
            </a:fld>
            <a:endParaRPr lang="en-US" sz="1400" b="0" spc="30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7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31" descr="White marb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29767"/>
              </p:ext>
            </p:extLst>
          </p:nvPr>
        </p:nvGraphicFramePr>
        <p:xfrm>
          <a:off x="1727576" y="1232116"/>
          <a:ext cx="5688846" cy="4266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hoto Editor Photo" r:id="rId5" imgW="6095238" imgH="4571429" progId="MSPhotoEd.3">
                  <p:embed/>
                </p:oleObj>
              </mc:Choice>
              <mc:Fallback>
                <p:oleObj name="Photo Editor Photo" r:id="rId5" imgW="6095238" imgH="4571429" progId="MSPhotoEd.3">
                  <p:embed/>
                  <p:pic>
                    <p:nvPicPr>
                      <p:cNvPr id="5" name="Object 1031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576" y="1232116"/>
                        <a:ext cx="5688846" cy="4266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1727576" y="647341"/>
            <a:ext cx="5688846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+mj-lt"/>
              </a:rPr>
              <a:t>Identify this pill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6725" y="5690732"/>
            <a:ext cx="8210549" cy="597248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accent3"/>
                </a:solidFill>
              </a:rPr>
              <a:t>Clonazepam .5mg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4" y="6479961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spc="3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13-</a:t>
            </a:r>
            <a:fld id="{D52C3771-BFC0-44CB-87DA-7111415FB153}" type="slidenum">
              <a:rPr lang="en-US" sz="1400" b="0" spc="3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pPr>
                <a:defRPr/>
              </a:pPr>
              <a:t>8</a:t>
            </a:fld>
            <a:endParaRPr lang="en-US" sz="1400" b="0" spc="30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224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 descr="White marb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416512"/>
              </p:ext>
            </p:extLst>
          </p:nvPr>
        </p:nvGraphicFramePr>
        <p:xfrm>
          <a:off x="1785978" y="1158526"/>
          <a:ext cx="5837765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hoto Editor Photo" r:id="rId5" imgW="6095238" imgH="4571429" progId="MSPhotoEd.3">
                  <p:embed/>
                </p:oleObj>
              </mc:Choice>
              <mc:Fallback>
                <p:oleObj name="Photo Editor Photo" r:id="rId5" imgW="6095238" imgH="4571429" progId="MSPhotoEd.3">
                  <p:embed/>
                  <p:pic>
                    <p:nvPicPr>
                      <p:cNvPr id="5" name="Object 7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78" y="1158526"/>
                        <a:ext cx="5837765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85979" y="573751"/>
            <a:ext cx="5837764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+mj-lt"/>
              </a:rPr>
              <a:t>Identify this pill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7674" y="5719307"/>
            <a:ext cx="8248649" cy="578198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accent3"/>
                </a:solidFill>
              </a:rPr>
              <a:t>Methylphenidate HCL 20mg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4" y="6479961"/>
            <a:ext cx="2308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spc="3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13-</a:t>
            </a:r>
            <a:fld id="{D52C3771-BFC0-44CB-87DA-7111415FB153}" type="slidenum">
              <a:rPr lang="en-US" sz="1400" b="0" spc="30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pPr>
                <a:defRPr/>
              </a:pPr>
              <a:t>9</a:t>
            </a:fld>
            <a:endParaRPr lang="en-US" sz="1400" b="0" spc="30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152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DEC Program\DRE\PPT\a-DRE_PPT_01 April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2 - &amp;quot;Drug Recognition Expert&amp;quot;&quot;/&gt;&lt;property id=&quot;20307&quot; value=&quot;537&quot;/&gt;&lt;/object&gt;&lt;object type=&quot;3&quot; unique_id=&quot;178552&quot;&gt;&lt;property id=&quot;20148&quot; value=&quot;5&quot;/&gt;&lt;property id=&quot;20300&quot; value=&quot;Slide 4 - &amp;quot;Housekeeping &amp;quot;&quot;/&gt;&lt;property id=&quot;20307&quot; value=&quot;571&quot;/&gt;&lt;/object&gt;&lt;object type=&quot;3&quot; unique_id=&quot;178555&quot;&gt;&lt;property id=&quot;20148&quot; value=&quot;5&quot;/&gt;&lt;property id=&quot;20300&quot; value=&quot;Slide 7 - &amp;quot;Course Goal&amp;quot;&quot;/&gt;&lt;property id=&quot;20307&quot; value=&quot;540&quot;/&gt;&lt;/object&gt;&lt;object type=&quot;3&quot; unique_id=&quot;178557&quot;&gt;&lt;property id=&quot;20148&quot; value=&quot;5&quot;/&gt;&lt;property id=&quot;20300&quot; value=&quot;Slide 10&quot;/&gt;&lt;property id=&quot;20307&quot; value=&quot;541&quot;/&gt;&lt;/object&gt;&lt;object type=&quot;3&quot; unique_id=&quot;178558&quot;&gt;&lt;property id=&quot;20148&quot; value=&quot;5&quot;/&gt;&lt;property id=&quot;20300&quot; value=&quot;Slide 11&quot;/&gt;&lt;property id=&quot;20307&quot; value=&quot;550&quot;/&gt;&lt;/object&gt;&lt;object type=&quot;3&quot; unique_id=&quot;178559&quot;&gt;&lt;property id=&quot;20148&quot; value=&quot;5&quot;/&gt;&lt;property id=&quot;20300&quot; value=&quot;Slide 13&quot;/&gt;&lt;property id=&quot;20307&quot; value=&quot;543&quot;/&gt;&lt;/object&gt;&lt;object type=&quot;3&quot; unique_id=&quot;178560&quot;&gt;&lt;property id=&quot;20148&quot; value=&quot;5&quot;/&gt;&lt;property id=&quot;20300&quot; value=&quot;Slide 12 - &amp;quot;Washington State (2006)&amp;quot;&quot;/&gt;&lt;property id=&quot;20307&quot; value=&quot;555&quot;/&gt;&lt;/object&gt;&lt;object type=&quot;3&quot; unique_id=&quot;178561&quot;&gt;&lt;property id=&quot;20148&quot; value=&quot;5&quot;/&gt;&lt;property id=&quot;20300&quot; value=&quot;Slide 14 - &amp;quot;Drugged-Driving Incidence&amp;quot;&quot;/&gt;&lt;property id=&quot;20307&quot; value=&quot;551&quot;/&gt;&lt;/object&gt;&lt;object type=&quot;3&quot; unique_id=&quot;178564&quot;&gt;&lt;property id=&quot;20148&quot; value=&quot;5&quot;/&gt;&lt;property id=&quot;20300&quot; value=&quot;Slide 16 - &amp;quot;Classroom Training Goals &amp;quot;&quot;/&gt;&lt;property id=&quot;20307&quot; value=&quot;567&quot;/&gt;&lt;/object&gt;&lt;object type=&quot;3&quot; unique_id=&quot;178566&quot;&gt;&lt;property id=&quot;20148&quot; value=&quot;5&quot;/&gt;&lt;property id=&quot;20300&quot; value=&quot;Slide 17 - &amp;quot;Classroom Training Objectives &amp;quot;&quot;/&gt;&lt;property id=&quot;20307&quot; value=&quot;552&quot;/&gt;&lt;/object&gt;&lt;object type=&quot;3&quot; unique_id=&quot;178567&quot;&gt;&lt;property id=&quot;20148&quot; value=&quot;5&quot;/&gt;&lt;property id=&quot;20300&quot; value=&quot;Slide 18 - &amp;quot;Classroom Training Objectives &amp;quot;&quot;/&gt;&lt;property id=&quot;20307&quot; value=&quot;556&quot;/&gt;&lt;/object&gt;&lt;object type=&quot;3&quot; unique_id=&quot;178569&quot;&gt;&lt;property id=&quot;20148&quot; value=&quot;5&quot;/&gt;&lt;property id=&quot;20300&quot; value=&quot;Slide 19 - &amp;quot;Course Content  &amp;quot;&quot;/&gt;&lt;property id=&quot;20307&quot; value=&quot;558&quot;/&gt;&lt;/object&gt;&lt;object type=&quot;3&quot; unique_id=&quot;178570&quot;&gt;&lt;property id=&quot;20148&quot; value=&quot;5&quot;/&gt;&lt;property id=&quot;20300&quot; value=&quot;Slide 20 - &amp;quot;Course Content&amp;quot;&quot;/&gt;&lt;property id=&quot;20307&quot; value=&quot;569&quot;/&gt;&lt;/object&gt;&lt;object type=&quot;3&quot; unique_id=&quot;178574&quot;&gt;&lt;property id=&quot;20148&quot; value=&quot;5&quot;/&gt;&lt;property id=&quot;20300&quot; value=&quot;Slide 22 - &amp;quot;Participant Manual &amp;quot;&quot;/&gt;&lt;property id=&quot;20307&quot; value=&quot;560&quot;/&gt;&lt;/object&gt;&lt;object type=&quot;3&quot; unique_id=&quot;178575&quot;&gt;&lt;property id=&quot;20148&quot; value=&quot;5&quot;/&gt;&lt;property id=&quot;20300&quot; value=&quot;Slide 23 - &amp;quot;Criteria for Passing &amp;quot;&quot;/&gt;&lt;property id=&quot;20307&quot; value=&quot;561&quot;/&gt;&lt;/object&gt;&lt;object type=&quot;3&quot; unique_id=&quot;178576&quot;&gt;&lt;property id=&quot;20148&quot; value=&quot;5&quot;/&gt;&lt;property id=&quot;20300&quot; value=&quot;Slide 24 - &amp;quot;Glossary of Terms &amp;quot;&quot;/&gt;&lt;property id=&quot;20307&quot; value=&quot;554&quot;/&gt;&lt;/object&gt;&lt;object type=&quot;3&quot; unique_id=&quot;178578&quot;&gt;&lt;property id=&quot;20148&quot; value=&quot;5&quot;/&gt;&lt;property id=&quot;20300&quot; value=&quot;Slide 25 - &amp;quot;QUESTIONS AND PRE-TEST&amp;quot;&quot;/&gt;&lt;property id=&quot;20307&quot; value=&quot;549&quot;/&gt;&lt;/object&gt;&lt;object type=&quot;3&quot; unique_id=&quot;178936&quot;&gt;&lt;property id=&quot;20148&quot; value=&quot;5&quot;/&gt;&lt;property id=&quot;20300&quot; value=&quot;Slide 1&quot;/&gt;&lt;property id=&quot;20307&quot; value=&quot;575&quot;/&gt;&lt;/object&gt;&lt;object type=&quot;3&quot; unique_id=&quot;178937&quot;&gt;&lt;property id=&quot;20148&quot; value=&quot;5&quot;/&gt;&lt;property id=&quot;20300&quot; value=&quot;Slide 3 - &amp;quot;Learning Objectives&amp;quot;&quot;/&gt;&lt;property id=&quot;20307&quot; value=&quot;584&quot;/&gt;&lt;/object&gt;&lt;object type=&quot;3&quot; unique_id=&quot;178938&quot;&gt;&lt;property id=&quot;20148&quot; value=&quot;5&quot;/&gt;&lt;property id=&quot;20300&quot; value=&quot;Slide 5 - &amp;quot;Participant Introductions &amp;quot;&quot;/&gt;&lt;property id=&quot;20307&quot; value=&quot;585&quot;/&gt;&lt;/object&gt;&lt;object type=&quot;3&quot; unique_id=&quot;178939&quot;&gt;&lt;property id=&quot;20148&quot; value=&quot;5&quot;/&gt;&lt;property id=&quot;20300&quot; value=&quot;Slide 6 - &amp;quot;Drug Recognition Expert (DRE) Certification Phases&amp;quot;&quot;/&gt;&lt;property id=&quot;20307&quot; value=&quot;576&quot;/&gt;&lt;/object&gt;&lt;object type=&quot;3&quot; unique_id=&quot;178940&quot;&gt;&lt;property id=&quot;20148&quot; value=&quot;5&quot;/&gt;&lt;property id=&quot;20300&quot; value=&quot;Slide 8&quot;/&gt;&lt;property id=&quot;20307&quot; value=&quot;583&quot;/&gt;&lt;/object&gt;&lt;object type=&quot;3&quot; unique_id=&quot;178941&quot;&gt;&lt;property id=&quot;20148&quot; value=&quot;5&quot;/&gt;&lt;property id=&quot;20300&quot; value=&quot;Slide 9 - &amp;quot;Incidence of  Drug-Impaired Driving&amp;quot;&quot;/&gt;&lt;property id=&quot;20307&quot; value=&quot;579&quot;/&gt;&lt;/object&gt;&lt;object type=&quot;3&quot; unique_id=&quot;178942&quot;&gt;&lt;property id=&quot;20148&quot; value=&quot;5&quot;/&gt;&lt;property id=&quot;20300&quot; value=&quot;Slide 15 - &amp;quot;DEC Program &amp;quot;&quot;/&gt;&lt;property id=&quot;20307&quot; value=&quot;580&quot;/&gt;&lt;/object&gt;&lt;object type=&quot;3&quot; unique_id=&quot;178943&quot;&gt;&lt;property id=&quot;20148&quot; value=&quot;5&quot;/&gt;&lt;property id=&quot;20300&quot; value=&quot;Slide 21 - &amp;quot;Course Activities &amp;quot;&quot;/&gt;&lt;property id=&quot;20307&quot; value=&quot;581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DESIGN_ID_3_DEFAULT DESIGN" val="RrY0lBzj"/>
  <p:tag name="SECTOMILLISECCONVERTED" val="1"/>
  <p:tag name="ARTICULATE_DESIGN_ID_DRE" val="9XyLxvjb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8CC4B0B3-5163-4679-B833-3280A1D51F42}" vid="{201E2C93-1949-41FB-9CC4-DE76C7BC56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9B45A9B4-883B-459B-9E19-CCC2819AC122}"/>
</file>

<file path=customXml/itemProps2.xml><?xml version="1.0" encoding="utf-8"?>
<ds:datastoreItem xmlns:ds="http://schemas.openxmlformats.org/officeDocument/2006/customXml" ds:itemID="{EB89B1E6-6FD0-42E6-9A7B-77667487A434}"/>
</file>

<file path=customXml/itemProps3.xml><?xml version="1.0" encoding="utf-8"?>
<ds:datastoreItem xmlns:ds="http://schemas.openxmlformats.org/officeDocument/2006/customXml" ds:itemID="{94D34E61-8AFB-4DAB-A002-AC2224645071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41884</TotalTime>
  <Words>315</Words>
  <Application>Microsoft Office PowerPoint</Application>
  <PresentationFormat>On-screen Show (4:3)</PresentationFormat>
  <Paragraphs>108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Trebuchet MS</vt:lpstr>
      <vt:lpstr>Wingdings 2</vt:lpstr>
      <vt:lpstr>DRE</vt:lpstr>
      <vt:lpstr>Photo Editor Photo</vt:lpstr>
      <vt:lpstr>Session 13 </vt:lpstr>
      <vt:lpstr>Learning Objectives</vt:lpstr>
      <vt:lpstr>Suggested Criteria for Identifying a Reference Source </vt:lpstr>
      <vt:lpstr>Written Sources </vt:lpstr>
      <vt:lpstr>Electronic Sources </vt:lpstr>
      <vt:lpstr>Other Information Sources </vt:lpstr>
      <vt:lpstr>Alprazolam 2mg</vt:lpstr>
      <vt:lpstr>Clonazepam .5mg</vt:lpstr>
      <vt:lpstr>Methylphenidate HCL 20mg</vt:lpstr>
      <vt:lpstr>Venlafaxine HCL</vt:lpstr>
      <vt:lpstr>Oxycodone HCL 5mg/Acetaminophen 325mg (Roxicet)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rocky.wehling@dot.gov</dc:creator>
  <cp:lastModifiedBy>Ziegler, Amy (TSI)</cp:lastModifiedBy>
  <cp:revision>988</cp:revision>
  <cp:lastPrinted>2013-11-20T14:46:01Z</cp:lastPrinted>
  <dcterms:created xsi:type="dcterms:W3CDTF">2005-12-09T17:41:03Z</dcterms:created>
  <dcterms:modified xsi:type="dcterms:W3CDTF">2022-09-21T16:38:15Z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EDD9F51A-9A8A-4D41-9E98-1210D29BB359</vt:lpwstr>
  </property>
  <property fmtid="{D5CDD505-2E9C-101B-9397-08002B2CF9AE}" pid="3" name="ArticulatePath">
    <vt:lpwstr>DRE_PPT_01 January 2020</vt:lpwstr>
  </property>
  <property fmtid="{D5CDD505-2E9C-101B-9397-08002B2CF9AE}" pid="4" name="ContentTypeId">
    <vt:lpwstr>0x010100A31DCCF0BBFCB640886DBD6AA5C4DF7C</vt:lpwstr>
  </property>
</Properties>
</file>